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ABA9D-C8E2-458E-AFB8-118C193FC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2976F16-2C69-43C1-9E19-BE8B1F4B2A7D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AFE4CF-CF27-4359-A61A-F9F6F2FDB4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Samuel Nderitu</a:t>
            </a:r>
          </a:p>
          <a:p>
            <a:r>
              <a:rPr lang="en-US" dirty="0" smtClean="0"/>
              <a:t>G-BIACK – THIKA KENYA</a:t>
            </a:r>
          </a:p>
          <a:p>
            <a:r>
              <a:rPr lang="en-US" dirty="0" smtClean="0"/>
              <a:t>www.gbiack.org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143000"/>
            <a:ext cx="7391400" cy="4953000"/>
          </a:xfr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dirty="0" smtClean="0">
                <a:cs typeface="Tahoma" pitchFamily="34" charset="0"/>
              </a:rPr>
              <a:t>Materials sourced within the farm and not from the neighborhood </a:t>
            </a:r>
          </a:p>
          <a:p>
            <a:pPr algn="ctr" eaLnBrk="1" hangingPunct="1">
              <a:buFontTx/>
              <a:buNone/>
            </a:pPr>
            <a:endParaRPr lang="en-US" dirty="0" smtClean="0">
              <a:cs typeface="Tahoma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dirty="0" smtClean="0">
                <a:cs typeface="Tahoma" pitchFamily="34" charset="0"/>
              </a:rPr>
              <a:t>“Don’t deplete your </a:t>
            </a:r>
            <a:r>
              <a:rPr lang="en-US" dirty="0" smtClean="0">
                <a:cs typeface="Tahoma" pitchFamily="34" charset="0"/>
              </a:rPr>
              <a:t>neighbor’s </a:t>
            </a:r>
            <a:r>
              <a:rPr lang="en-US" dirty="0" smtClean="0">
                <a:cs typeface="Tahoma" pitchFamily="34" charset="0"/>
              </a:rPr>
              <a:t>soil principle”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COMPOSTING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8600"/>
            <a:ext cx="8153400" cy="6629400"/>
          </a:xfr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Break down (fermentation) stage – </a:t>
            </a:r>
            <a:r>
              <a:rPr lang="en-US" dirty="0" smtClean="0"/>
              <a:t>50</a:t>
            </a:r>
            <a:r>
              <a:rPr lang="en-US" dirty="0" smtClean="0">
                <a:cs typeface="Tahoma" pitchFamily="34" charset="0"/>
              </a:rPr>
              <a:t>-160°F</a:t>
            </a:r>
          </a:p>
          <a:p>
            <a:pPr marL="461963" indent="0" eaLnBrk="1" hangingPunct="1">
              <a:buNone/>
            </a:pPr>
            <a:r>
              <a:rPr lang="en-US" dirty="0" smtClean="0">
                <a:cs typeface="Tahoma" pitchFamily="34" charset="0"/>
              </a:rPr>
              <a:t>Typically 3-6 months depending on temperature, moisture and C/N ratio</a:t>
            </a:r>
            <a:endParaRPr lang="en-US" dirty="0" smtClean="0">
              <a:cs typeface="Tahoma" pitchFamily="34" charset="0"/>
            </a:endParaRPr>
          </a:p>
          <a:p>
            <a:pPr eaLnBrk="1" hangingPunct="1"/>
            <a:r>
              <a:rPr lang="en-US" dirty="0" smtClean="0">
                <a:cs typeface="Tahoma" pitchFamily="34" charset="0"/>
              </a:rPr>
              <a:t>Stabilization (transformation) stage </a:t>
            </a:r>
            <a:r>
              <a:rPr lang="en-US" dirty="0" smtClean="0"/>
              <a:t>50</a:t>
            </a:r>
            <a:r>
              <a:rPr lang="en-US" dirty="0" smtClean="0">
                <a:cs typeface="Tahoma" pitchFamily="34" charset="0"/>
              </a:rPr>
              <a:t>-73°F</a:t>
            </a:r>
          </a:p>
          <a:p>
            <a:pPr marL="461963" indent="0" eaLnBrk="1" hangingPunct="1">
              <a:buNone/>
            </a:pPr>
            <a:r>
              <a:rPr lang="en-US" dirty="0" smtClean="0">
                <a:cs typeface="Tahoma" pitchFamily="34" charset="0"/>
              </a:rPr>
              <a:t>Typically 1-2 months</a:t>
            </a:r>
            <a:endParaRPr lang="en-US" dirty="0" smtClean="0">
              <a:cs typeface="Tahoma" pitchFamily="34" charset="0"/>
            </a:endParaRPr>
          </a:p>
          <a:p>
            <a:r>
              <a:rPr lang="en-US" dirty="0" smtClean="0">
                <a:cs typeface="Tahoma" pitchFamily="34" charset="0"/>
              </a:rPr>
              <a:t>Mineralization stage </a:t>
            </a:r>
            <a:r>
              <a:rPr lang="en-US" dirty="0" smtClean="0"/>
              <a:t>50</a:t>
            </a:r>
            <a:r>
              <a:rPr lang="en-US" dirty="0" smtClean="0">
                <a:cs typeface="Tahoma" pitchFamily="34" charset="0"/>
              </a:rPr>
              <a:t>-73°F</a:t>
            </a:r>
            <a:endParaRPr lang="en-US" dirty="0">
              <a:cs typeface="Tahoma" pitchFamily="34" charset="0"/>
            </a:endParaRPr>
          </a:p>
          <a:p>
            <a:pPr marL="461963" indent="0" eaLnBrk="1" hangingPunct="1">
              <a:buNone/>
            </a:pPr>
            <a:r>
              <a:rPr lang="en-US" dirty="0" smtClean="0">
                <a:cs typeface="Tahoma" pitchFamily="34" charset="0"/>
              </a:rPr>
              <a:t>Typically occurs after the first two stages</a:t>
            </a:r>
            <a:endParaRPr lang="en-US" dirty="0" smtClean="0">
              <a:cs typeface="Tahoma" pitchFamily="34" charset="0"/>
            </a:endParaRPr>
          </a:p>
          <a:p>
            <a:pPr marL="461963" indent="0" eaLnBrk="1" hangingPunct="1"/>
            <a:endParaRPr lang="en-US" dirty="0" smtClean="0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Stages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Freeform 2"/>
          <p:cNvSpPr>
            <a:spLocks/>
          </p:cNvSpPr>
          <p:nvPr/>
        </p:nvSpPr>
        <p:spPr bwMode="auto">
          <a:xfrm>
            <a:off x="352425" y="814388"/>
            <a:ext cx="6810375" cy="4159250"/>
          </a:xfrm>
          <a:custGeom>
            <a:avLst/>
            <a:gdLst>
              <a:gd name="T0" fmla="*/ 0 w 2640"/>
              <a:gd name="T1" fmla="*/ 2147483647 h 1413"/>
              <a:gd name="T2" fmla="*/ 2147483647 w 2640"/>
              <a:gd name="T3" fmla="*/ 2147483647 h 1413"/>
              <a:gd name="T4" fmla="*/ 2147483647 w 2640"/>
              <a:gd name="T5" fmla="*/ 2147483647 h 1413"/>
              <a:gd name="T6" fmla="*/ 2147483647 w 2640"/>
              <a:gd name="T7" fmla="*/ 2147483647 h 1413"/>
              <a:gd name="T8" fmla="*/ 2147483647 w 2640"/>
              <a:gd name="T9" fmla="*/ 2147483647 h 1413"/>
              <a:gd name="T10" fmla="*/ 2147483647 w 2640"/>
              <a:gd name="T11" fmla="*/ 2147483647 h 1413"/>
              <a:gd name="T12" fmla="*/ 2147483647 w 2640"/>
              <a:gd name="T13" fmla="*/ 2147483647 h 1413"/>
              <a:gd name="T14" fmla="*/ 2147483647 w 2640"/>
              <a:gd name="T15" fmla="*/ 2147483647 h 1413"/>
              <a:gd name="T16" fmla="*/ 2147483647 w 2640"/>
              <a:gd name="T17" fmla="*/ 2147483647 h 1413"/>
              <a:gd name="T18" fmla="*/ 2147483647 w 2640"/>
              <a:gd name="T19" fmla="*/ 2147483647 h 1413"/>
              <a:gd name="T20" fmla="*/ 2147483647 w 2640"/>
              <a:gd name="T21" fmla="*/ 2147483647 h 1413"/>
              <a:gd name="T22" fmla="*/ 2147483647 w 2640"/>
              <a:gd name="T23" fmla="*/ 2147483647 h 1413"/>
              <a:gd name="T24" fmla="*/ 2147483647 w 2640"/>
              <a:gd name="T25" fmla="*/ 2147483647 h 1413"/>
              <a:gd name="T26" fmla="*/ 2147483647 w 2640"/>
              <a:gd name="T27" fmla="*/ 2147483647 h 1413"/>
              <a:gd name="T28" fmla="*/ 2147483647 w 2640"/>
              <a:gd name="T29" fmla="*/ 2147483647 h 1413"/>
              <a:gd name="T30" fmla="*/ 2147483647 w 2640"/>
              <a:gd name="T31" fmla="*/ 2147483647 h 1413"/>
              <a:gd name="T32" fmla="*/ 2147483647 w 2640"/>
              <a:gd name="T33" fmla="*/ 2147483647 h 14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640"/>
              <a:gd name="T52" fmla="*/ 0 h 1413"/>
              <a:gd name="T53" fmla="*/ 2640 w 2640"/>
              <a:gd name="T54" fmla="*/ 1413 h 14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640" h="1413">
                <a:moveTo>
                  <a:pt x="0" y="1413"/>
                </a:moveTo>
                <a:cubicBezTo>
                  <a:pt x="4" y="1367"/>
                  <a:pt x="9" y="1230"/>
                  <a:pt x="24" y="1137"/>
                </a:cubicBezTo>
                <a:cubicBezTo>
                  <a:pt x="39" y="1044"/>
                  <a:pt x="60" y="929"/>
                  <a:pt x="90" y="855"/>
                </a:cubicBezTo>
                <a:cubicBezTo>
                  <a:pt x="120" y="781"/>
                  <a:pt x="171" y="743"/>
                  <a:pt x="204" y="693"/>
                </a:cubicBezTo>
                <a:cubicBezTo>
                  <a:pt x="237" y="643"/>
                  <a:pt x="255" y="602"/>
                  <a:pt x="288" y="555"/>
                </a:cubicBezTo>
                <a:cubicBezTo>
                  <a:pt x="321" y="508"/>
                  <a:pt x="360" y="461"/>
                  <a:pt x="402" y="411"/>
                </a:cubicBezTo>
                <a:cubicBezTo>
                  <a:pt x="444" y="361"/>
                  <a:pt x="485" y="301"/>
                  <a:pt x="540" y="255"/>
                </a:cubicBezTo>
                <a:cubicBezTo>
                  <a:pt x="595" y="209"/>
                  <a:pt x="637" y="174"/>
                  <a:pt x="732" y="135"/>
                </a:cubicBezTo>
                <a:cubicBezTo>
                  <a:pt x="827" y="96"/>
                  <a:pt x="1009" y="42"/>
                  <a:pt x="1112" y="21"/>
                </a:cubicBezTo>
                <a:cubicBezTo>
                  <a:pt x="1215" y="0"/>
                  <a:pt x="1273" y="5"/>
                  <a:pt x="1349" y="9"/>
                </a:cubicBezTo>
                <a:cubicBezTo>
                  <a:pt x="1425" y="13"/>
                  <a:pt x="1485" y="22"/>
                  <a:pt x="1569" y="45"/>
                </a:cubicBezTo>
                <a:cubicBezTo>
                  <a:pt x="1653" y="68"/>
                  <a:pt x="1764" y="107"/>
                  <a:pt x="1854" y="147"/>
                </a:cubicBezTo>
                <a:cubicBezTo>
                  <a:pt x="1944" y="187"/>
                  <a:pt x="2028" y="214"/>
                  <a:pt x="2112" y="285"/>
                </a:cubicBezTo>
                <a:cubicBezTo>
                  <a:pt x="2196" y="356"/>
                  <a:pt x="2301" y="500"/>
                  <a:pt x="2358" y="573"/>
                </a:cubicBezTo>
                <a:cubicBezTo>
                  <a:pt x="2415" y="646"/>
                  <a:pt x="2416" y="652"/>
                  <a:pt x="2454" y="723"/>
                </a:cubicBezTo>
                <a:cubicBezTo>
                  <a:pt x="2492" y="794"/>
                  <a:pt x="2555" y="884"/>
                  <a:pt x="2586" y="999"/>
                </a:cubicBezTo>
                <a:cubicBezTo>
                  <a:pt x="2617" y="1114"/>
                  <a:pt x="2629" y="1327"/>
                  <a:pt x="2640" y="1413"/>
                </a:cubicBezTo>
              </a:path>
            </a:pathLst>
          </a:custGeom>
          <a:solidFill>
            <a:srgbClr val="CC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07" name="Rectangle 3" descr="Large confetti"/>
          <p:cNvSpPr>
            <a:spLocks noChangeArrowheads="1"/>
          </p:cNvSpPr>
          <p:nvPr/>
        </p:nvSpPr>
        <p:spPr bwMode="auto">
          <a:xfrm>
            <a:off x="600075" y="3336925"/>
            <a:ext cx="6191250" cy="396875"/>
          </a:xfrm>
          <a:prstGeom prst="rect">
            <a:avLst/>
          </a:prstGeom>
          <a:pattFill prst="lgConfetti">
            <a:fgClr>
              <a:srgbClr val="CC6600"/>
            </a:fgClr>
            <a:bgClr>
              <a:srgbClr val="FFCC66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23908" name="Rectangle 4" descr="20%"/>
          <p:cNvSpPr>
            <a:spLocks noChangeArrowheads="1"/>
          </p:cNvSpPr>
          <p:nvPr/>
        </p:nvSpPr>
        <p:spPr bwMode="auto">
          <a:xfrm>
            <a:off x="847725" y="2930525"/>
            <a:ext cx="5819775" cy="396875"/>
          </a:xfrm>
          <a:prstGeom prst="rect">
            <a:avLst/>
          </a:prstGeom>
          <a:pattFill prst="pct20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23909" name="Rectangle 5" descr="Large confetti"/>
          <p:cNvSpPr>
            <a:spLocks noChangeArrowheads="1"/>
          </p:cNvSpPr>
          <p:nvPr/>
        </p:nvSpPr>
        <p:spPr bwMode="auto">
          <a:xfrm>
            <a:off x="1049338" y="2533650"/>
            <a:ext cx="5370512" cy="396875"/>
          </a:xfrm>
          <a:prstGeom prst="rect">
            <a:avLst/>
          </a:prstGeom>
          <a:pattFill prst="lgConfetti">
            <a:fgClr>
              <a:srgbClr val="33CC33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23910" name="Rectangle 6" descr="Large confetti"/>
          <p:cNvSpPr>
            <a:spLocks noChangeArrowheads="1"/>
          </p:cNvSpPr>
          <p:nvPr/>
        </p:nvSpPr>
        <p:spPr bwMode="auto">
          <a:xfrm>
            <a:off x="1343025" y="2136775"/>
            <a:ext cx="4705350" cy="396875"/>
          </a:xfrm>
          <a:prstGeom prst="rect">
            <a:avLst/>
          </a:prstGeom>
          <a:pattFill prst="lgConfetti">
            <a:fgClr>
              <a:srgbClr val="CC6600"/>
            </a:fgClr>
            <a:bgClr>
              <a:srgbClr val="FFCC66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23911" name="Rectangle 7" descr="20%"/>
          <p:cNvSpPr>
            <a:spLocks noChangeArrowheads="1"/>
          </p:cNvSpPr>
          <p:nvPr/>
        </p:nvSpPr>
        <p:spPr bwMode="auto">
          <a:xfrm>
            <a:off x="1714500" y="1739900"/>
            <a:ext cx="4098925" cy="396875"/>
          </a:xfrm>
          <a:prstGeom prst="rect">
            <a:avLst/>
          </a:prstGeom>
          <a:pattFill prst="pct20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23912" name="Rectangle 8" descr="Large confetti"/>
          <p:cNvSpPr>
            <a:spLocks noChangeArrowheads="1"/>
          </p:cNvSpPr>
          <p:nvPr/>
        </p:nvSpPr>
        <p:spPr bwMode="auto">
          <a:xfrm>
            <a:off x="2214563" y="1343025"/>
            <a:ext cx="2967037" cy="396875"/>
          </a:xfrm>
          <a:prstGeom prst="rect">
            <a:avLst/>
          </a:prstGeom>
          <a:pattFill prst="lgConfetti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65" name="Freeform 9"/>
          <p:cNvSpPr>
            <a:spLocks/>
          </p:cNvSpPr>
          <p:nvPr/>
        </p:nvSpPr>
        <p:spPr bwMode="auto">
          <a:xfrm>
            <a:off x="352425" y="1020763"/>
            <a:ext cx="6810375" cy="3895725"/>
          </a:xfrm>
          <a:custGeom>
            <a:avLst/>
            <a:gdLst>
              <a:gd name="T0" fmla="*/ 0 w 2640"/>
              <a:gd name="T1" fmla="*/ 2147483647 h 1413"/>
              <a:gd name="T2" fmla="*/ 2147483647 w 2640"/>
              <a:gd name="T3" fmla="*/ 2147483647 h 1413"/>
              <a:gd name="T4" fmla="*/ 2147483647 w 2640"/>
              <a:gd name="T5" fmla="*/ 2147483647 h 1413"/>
              <a:gd name="T6" fmla="*/ 2147483647 w 2640"/>
              <a:gd name="T7" fmla="*/ 2147483647 h 1413"/>
              <a:gd name="T8" fmla="*/ 2147483647 w 2640"/>
              <a:gd name="T9" fmla="*/ 2147483647 h 1413"/>
              <a:gd name="T10" fmla="*/ 2147483647 w 2640"/>
              <a:gd name="T11" fmla="*/ 2147483647 h 1413"/>
              <a:gd name="T12" fmla="*/ 2147483647 w 2640"/>
              <a:gd name="T13" fmla="*/ 2147483647 h 1413"/>
              <a:gd name="T14" fmla="*/ 2147483647 w 2640"/>
              <a:gd name="T15" fmla="*/ 2147483647 h 1413"/>
              <a:gd name="T16" fmla="*/ 2147483647 w 2640"/>
              <a:gd name="T17" fmla="*/ 2147483647 h 1413"/>
              <a:gd name="T18" fmla="*/ 2147483647 w 2640"/>
              <a:gd name="T19" fmla="*/ 2147483647 h 1413"/>
              <a:gd name="T20" fmla="*/ 2147483647 w 2640"/>
              <a:gd name="T21" fmla="*/ 2147483647 h 1413"/>
              <a:gd name="T22" fmla="*/ 2147483647 w 2640"/>
              <a:gd name="T23" fmla="*/ 2147483647 h 1413"/>
              <a:gd name="T24" fmla="*/ 2147483647 w 2640"/>
              <a:gd name="T25" fmla="*/ 2147483647 h 1413"/>
              <a:gd name="T26" fmla="*/ 2147483647 w 2640"/>
              <a:gd name="T27" fmla="*/ 2147483647 h 1413"/>
              <a:gd name="T28" fmla="*/ 2147483647 w 2640"/>
              <a:gd name="T29" fmla="*/ 2147483647 h 1413"/>
              <a:gd name="T30" fmla="*/ 2147483647 w 2640"/>
              <a:gd name="T31" fmla="*/ 2147483647 h 1413"/>
              <a:gd name="T32" fmla="*/ 2147483647 w 2640"/>
              <a:gd name="T33" fmla="*/ 2147483647 h 14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640"/>
              <a:gd name="T52" fmla="*/ 0 h 1413"/>
              <a:gd name="T53" fmla="*/ 2640 w 2640"/>
              <a:gd name="T54" fmla="*/ 1413 h 14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640" h="1413">
                <a:moveTo>
                  <a:pt x="0" y="1413"/>
                </a:moveTo>
                <a:cubicBezTo>
                  <a:pt x="4" y="1367"/>
                  <a:pt x="9" y="1230"/>
                  <a:pt x="24" y="1137"/>
                </a:cubicBezTo>
                <a:cubicBezTo>
                  <a:pt x="39" y="1044"/>
                  <a:pt x="60" y="929"/>
                  <a:pt x="90" y="855"/>
                </a:cubicBezTo>
                <a:cubicBezTo>
                  <a:pt x="120" y="781"/>
                  <a:pt x="171" y="743"/>
                  <a:pt x="204" y="693"/>
                </a:cubicBezTo>
                <a:cubicBezTo>
                  <a:pt x="237" y="643"/>
                  <a:pt x="255" y="602"/>
                  <a:pt x="288" y="555"/>
                </a:cubicBezTo>
                <a:cubicBezTo>
                  <a:pt x="321" y="508"/>
                  <a:pt x="360" y="461"/>
                  <a:pt x="402" y="411"/>
                </a:cubicBezTo>
                <a:cubicBezTo>
                  <a:pt x="444" y="361"/>
                  <a:pt x="485" y="301"/>
                  <a:pt x="540" y="255"/>
                </a:cubicBezTo>
                <a:cubicBezTo>
                  <a:pt x="595" y="209"/>
                  <a:pt x="637" y="174"/>
                  <a:pt x="732" y="135"/>
                </a:cubicBezTo>
                <a:cubicBezTo>
                  <a:pt x="827" y="96"/>
                  <a:pt x="1009" y="42"/>
                  <a:pt x="1112" y="21"/>
                </a:cubicBezTo>
                <a:cubicBezTo>
                  <a:pt x="1215" y="0"/>
                  <a:pt x="1273" y="5"/>
                  <a:pt x="1349" y="9"/>
                </a:cubicBezTo>
                <a:cubicBezTo>
                  <a:pt x="1425" y="13"/>
                  <a:pt x="1485" y="22"/>
                  <a:pt x="1569" y="45"/>
                </a:cubicBezTo>
                <a:cubicBezTo>
                  <a:pt x="1653" y="68"/>
                  <a:pt x="1764" y="107"/>
                  <a:pt x="1854" y="147"/>
                </a:cubicBezTo>
                <a:cubicBezTo>
                  <a:pt x="1944" y="187"/>
                  <a:pt x="2028" y="214"/>
                  <a:pt x="2112" y="285"/>
                </a:cubicBezTo>
                <a:cubicBezTo>
                  <a:pt x="2196" y="356"/>
                  <a:pt x="2301" y="500"/>
                  <a:pt x="2358" y="573"/>
                </a:cubicBezTo>
                <a:cubicBezTo>
                  <a:pt x="2415" y="646"/>
                  <a:pt x="2416" y="652"/>
                  <a:pt x="2454" y="723"/>
                </a:cubicBezTo>
                <a:cubicBezTo>
                  <a:pt x="2492" y="794"/>
                  <a:pt x="2555" y="884"/>
                  <a:pt x="2586" y="999"/>
                </a:cubicBezTo>
                <a:cubicBezTo>
                  <a:pt x="2617" y="1114"/>
                  <a:pt x="2629" y="1327"/>
                  <a:pt x="2640" y="1413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14" name="Freeform 10" descr="Large confetti"/>
          <p:cNvSpPr>
            <a:spLocks/>
          </p:cNvSpPr>
          <p:nvPr/>
        </p:nvSpPr>
        <p:spPr bwMode="auto">
          <a:xfrm>
            <a:off x="2255838" y="963613"/>
            <a:ext cx="2847975" cy="446087"/>
          </a:xfrm>
          <a:custGeom>
            <a:avLst/>
            <a:gdLst>
              <a:gd name="T0" fmla="*/ 0 w 894"/>
              <a:gd name="T1" fmla="*/ 2147483647 h 126"/>
              <a:gd name="T2" fmla="*/ 2147483647 w 894"/>
              <a:gd name="T3" fmla="*/ 2147483647 h 126"/>
              <a:gd name="T4" fmla="*/ 2147483647 w 894"/>
              <a:gd name="T5" fmla="*/ 0 h 126"/>
              <a:gd name="T6" fmla="*/ 2147483647 w 894"/>
              <a:gd name="T7" fmla="*/ 2147483647 h 126"/>
              <a:gd name="T8" fmla="*/ 2147483647 w 894"/>
              <a:gd name="T9" fmla="*/ 2147483647 h 126"/>
              <a:gd name="T10" fmla="*/ 2147483647 w 894"/>
              <a:gd name="T11" fmla="*/ 2147483647 h 126"/>
              <a:gd name="T12" fmla="*/ 2147483647 w 894"/>
              <a:gd name="T13" fmla="*/ 2147483647 h 126"/>
              <a:gd name="T14" fmla="*/ 2147483647 w 894"/>
              <a:gd name="T15" fmla="*/ 2147483647 h 126"/>
              <a:gd name="T16" fmla="*/ 2147483647 w 894"/>
              <a:gd name="T17" fmla="*/ 2147483647 h 126"/>
              <a:gd name="T18" fmla="*/ 2147483647 w 894"/>
              <a:gd name="T19" fmla="*/ 2147483647 h 126"/>
              <a:gd name="T20" fmla="*/ 2147483647 w 894"/>
              <a:gd name="T21" fmla="*/ 2147483647 h 126"/>
              <a:gd name="T22" fmla="*/ 0 w 894"/>
              <a:gd name="T23" fmla="*/ 2147483647 h 1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94"/>
              <a:gd name="T37" fmla="*/ 0 h 126"/>
              <a:gd name="T38" fmla="*/ 894 w 894"/>
              <a:gd name="T39" fmla="*/ 126 h 1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94" h="126">
                <a:moveTo>
                  <a:pt x="0" y="84"/>
                </a:moveTo>
                <a:cubicBezTo>
                  <a:pt x="104" y="49"/>
                  <a:pt x="182" y="27"/>
                  <a:pt x="294" y="18"/>
                </a:cubicBezTo>
                <a:cubicBezTo>
                  <a:pt x="328" y="10"/>
                  <a:pt x="362" y="6"/>
                  <a:pt x="396" y="0"/>
                </a:cubicBezTo>
                <a:cubicBezTo>
                  <a:pt x="470" y="6"/>
                  <a:pt x="544" y="13"/>
                  <a:pt x="618" y="18"/>
                </a:cubicBezTo>
                <a:cubicBezTo>
                  <a:pt x="681" y="28"/>
                  <a:pt x="743" y="42"/>
                  <a:pt x="804" y="60"/>
                </a:cubicBezTo>
                <a:cubicBezTo>
                  <a:pt x="849" y="74"/>
                  <a:pt x="835" y="68"/>
                  <a:pt x="876" y="96"/>
                </a:cubicBezTo>
                <a:cubicBezTo>
                  <a:pt x="882" y="100"/>
                  <a:pt x="894" y="108"/>
                  <a:pt x="894" y="108"/>
                </a:cubicBezTo>
                <a:cubicBezTo>
                  <a:pt x="882" y="112"/>
                  <a:pt x="870" y="116"/>
                  <a:pt x="858" y="120"/>
                </a:cubicBezTo>
                <a:cubicBezTo>
                  <a:pt x="846" y="124"/>
                  <a:pt x="834" y="112"/>
                  <a:pt x="822" y="108"/>
                </a:cubicBezTo>
                <a:cubicBezTo>
                  <a:pt x="793" y="98"/>
                  <a:pt x="762" y="104"/>
                  <a:pt x="732" y="102"/>
                </a:cubicBezTo>
                <a:cubicBezTo>
                  <a:pt x="573" y="113"/>
                  <a:pt x="423" y="107"/>
                  <a:pt x="264" y="102"/>
                </a:cubicBezTo>
                <a:cubicBezTo>
                  <a:pt x="195" y="97"/>
                  <a:pt x="14" y="126"/>
                  <a:pt x="0" y="84"/>
                </a:cubicBezTo>
                <a:close/>
              </a:path>
            </a:pathLst>
          </a:custGeom>
          <a:pattFill prst="lgConfetti">
            <a:fgClr>
              <a:srgbClr val="CC6600"/>
            </a:fgClr>
            <a:bgClr>
              <a:srgbClr val="FFCC66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AutoShape 11" descr="Large confetti"/>
          <p:cNvSpPr>
            <a:spLocks noChangeArrowheads="1"/>
          </p:cNvSpPr>
          <p:nvPr/>
        </p:nvSpPr>
        <p:spPr bwMode="auto">
          <a:xfrm>
            <a:off x="5181600" y="1343025"/>
            <a:ext cx="495300" cy="396875"/>
          </a:xfrm>
          <a:prstGeom prst="rtTriangle">
            <a:avLst/>
          </a:prstGeom>
          <a:pattFill prst="lgConfetti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68" name="AutoShape 12" descr="20%"/>
          <p:cNvSpPr>
            <a:spLocks noChangeArrowheads="1"/>
          </p:cNvSpPr>
          <p:nvPr/>
        </p:nvSpPr>
        <p:spPr bwMode="auto">
          <a:xfrm>
            <a:off x="5800725" y="1739900"/>
            <a:ext cx="247650" cy="396875"/>
          </a:xfrm>
          <a:prstGeom prst="rtTriangle">
            <a:avLst/>
          </a:prstGeom>
          <a:pattFill prst="pct20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69" name="AutoShape 13" descr="Large confetti"/>
          <p:cNvSpPr>
            <a:spLocks noChangeArrowheads="1"/>
          </p:cNvSpPr>
          <p:nvPr/>
        </p:nvSpPr>
        <p:spPr bwMode="auto">
          <a:xfrm>
            <a:off x="6048375" y="2136775"/>
            <a:ext cx="371475" cy="396875"/>
          </a:xfrm>
          <a:prstGeom prst="rtTriangle">
            <a:avLst/>
          </a:prstGeom>
          <a:pattFill prst="lgConfetti">
            <a:fgClr>
              <a:srgbClr val="CC6600"/>
            </a:fgClr>
            <a:bgClr>
              <a:srgbClr val="FFCC66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0" name="AutoShape 14" descr="Large confetti"/>
          <p:cNvSpPr>
            <a:spLocks noChangeArrowheads="1"/>
          </p:cNvSpPr>
          <p:nvPr/>
        </p:nvSpPr>
        <p:spPr bwMode="auto">
          <a:xfrm>
            <a:off x="6419850" y="2533650"/>
            <a:ext cx="247650" cy="396875"/>
          </a:xfrm>
          <a:prstGeom prst="rtTriangle">
            <a:avLst/>
          </a:prstGeom>
          <a:pattFill prst="lgConfetti">
            <a:fgClr>
              <a:srgbClr val="33CC33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1" name="AutoShape 15" descr="20%"/>
          <p:cNvSpPr>
            <a:spLocks noChangeArrowheads="1"/>
          </p:cNvSpPr>
          <p:nvPr/>
        </p:nvSpPr>
        <p:spPr bwMode="auto">
          <a:xfrm>
            <a:off x="6667500" y="2930525"/>
            <a:ext cx="123825" cy="396875"/>
          </a:xfrm>
          <a:prstGeom prst="rtTriangle">
            <a:avLst/>
          </a:prstGeom>
          <a:pattFill prst="pct20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2" name="AutoShape 16" descr="Large confetti"/>
          <p:cNvSpPr>
            <a:spLocks noChangeArrowheads="1"/>
          </p:cNvSpPr>
          <p:nvPr/>
        </p:nvSpPr>
        <p:spPr bwMode="auto">
          <a:xfrm>
            <a:off x="6791325" y="3327400"/>
            <a:ext cx="123825" cy="396875"/>
          </a:xfrm>
          <a:prstGeom prst="rtTriangle">
            <a:avLst/>
          </a:prstGeom>
          <a:pattFill prst="lgConfetti">
            <a:fgClr>
              <a:srgbClr val="CC6600"/>
            </a:fgClr>
            <a:bgClr>
              <a:srgbClr val="FFCC66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3" name="AutoShape 17" descr="Large confetti"/>
          <p:cNvSpPr>
            <a:spLocks noChangeArrowheads="1"/>
          </p:cNvSpPr>
          <p:nvPr/>
        </p:nvSpPr>
        <p:spPr bwMode="auto">
          <a:xfrm>
            <a:off x="6915150" y="3724275"/>
            <a:ext cx="123825" cy="396875"/>
          </a:xfrm>
          <a:prstGeom prst="rtTriangle">
            <a:avLst/>
          </a:prstGeom>
          <a:pattFill prst="lgConfetti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4" name="AutoShape 18" descr="Large confetti"/>
          <p:cNvSpPr>
            <a:spLocks noChangeArrowheads="1"/>
          </p:cNvSpPr>
          <p:nvPr/>
        </p:nvSpPr>
        <p:spPr bwMode="auto">
          <a:xfrm flipH="1">
            <a:off x="1730375" y="1343025"/>
            <a:ext cx="495300" cy="396875"/>
          </a:xfrm>
          <a:prstGeom prst="rtTriangle">
            <a:avLst/>
          </a:prstGeom>
          <a:pattFill prst="lgConfetti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5" name="AutoShape 19" descr="20%"/>
          <p:cNvSpPr>
            <a:spLocks noChangeArrowheads="1"/>
          </p:cNvSpPr>
          <p:nvPr/>
        </p:nvSpPr>
        <p:spPr bwMode="auto">
          <a:xfrm flipH="1">
            <a:off x="1450975" y="1739900"/>
            <a:ext cx="247650" cy="396875"/>
          </a:xfrm>
          <a:prstGeom prst="rtTriangle">
            <a:avLst/>
          </a:prstGeom>
          <a:pattFill prst="pct20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6" name="AutoShape 20" descr="Large confetti"/>
          <p:cNvSpPr>
            <a:spLocks noChangeArrowheads="1"/>
          </p:cNvSpPr>
          <p:nvPr/>
        </p:nvSpPr>
        <p:spPr bwMode="auto">
          <a:xfrm flipH="1">
            <a:off x="1095375" y="2136775"/>
            <a:ext cx="309563" cy="396875"/>
          </a:xfrm>
          <a:prstGeom prst="rtTriangle">
            <a:avLst/>
          </a:prstGeom>
          <a:pattFill prst="lgConfetti">
            <a:fgClr>
              <a:srgbClr val="CC6600"/>
            </a:fgClr>
            <a:bgClr>
              <a:srgbClr val="FFCC66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7" name="AutoShape 21" descr="Large confetti"/>
          <p:cNvSpPr>
            <a:spLocks noChangeArrowheads="1"/>
          </p:cNvSpPr>
          <p:nvPr/>
        </p:nvSpPr>
        <p:spPr bwMode="auto">
          <a:xfrm flipH="1">
            <a:off x="885825" y="2533650"/>
            <a:ext cx="225425" cy="396875"/>
          </a:xfrm>
          <a:prstGeom prst="rtTriangle">
            <a:avLst/>
          </a:prstGeom>
          <a:pattFill prst="lgConfetti">
            <a:fgClr>
              <a:srgbClr val="33CC33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8" name="AutoShape 22" descr="20%"/>
          <p:cNvSpPr>
            <a:spLocks noChangeArrowheads="1"/>
          </p:cNvSpPr>
          <p:nvPr/>
        </p:nvSpPr>
        <p:spPr bwMode="auto">
          <a:xfrm flipH="1">
            <a:off x="631825" y="2930525"/>
            <a:ext cx="247650" cy="396875"/>
          </a:xfrm>
          <a:prstGeom prst="rtTriangle">
            <a:avLst/>
          </a:prstGeom>
          <a:pattFill prst="pct20">
            <a:fgClr>
              <a:srgbClr val="99FF99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19479" name="AutoShape 23" descr="Large confetti"/>
          <p:cNvSpPr>
            <a:spLocks noChangeArrowheads="1"/>
          </p:cNvSpPr>
          <p:nvPr/>
        </p:nvSpPr>
        <p:spPr bwMode="auto">
          <a:xfrm flipH="1">
            <a:off x="508000" y="3327400"/>
            <a:ext cx="123825" cy="396875"/>
          </a:xfrm>
          <a:prstGeom prst="rtTriangle">
            <a:avLst/>
          </a:prstGeom>
          <a:pattFill prst="lgConfetti">
            <a:fgClr>
              <a:srgbClr val="CC6600"/>
            </a:fgClr>
            <a:bgClr>
              <a:srgbClr val="FFCC66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rebuchet MS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28600" y="4675188"/>
            <a:ext cx="8791575" cy="641350"/>
            <a:chOff x="144" y="2945"/>
            <a:chExt cx="5538" cy="404"/>
          </a:xfrm>
        </p:grpSpPr>
        <p:grpSp>
          <p:nvGrpSpPr>
            <p:cNvPr id="3" name="Group 25"/>
            <p:cNvGrpSpPr>
              <a:grpSpLocks/>
            </p:cNvGrpSpPr>
            <p:nvPr/>
          </p:nvGrpSpPr>
          <p:grpSpPr bwMode="auto">
            <a:xfrm>
              <a:off x="144" y="3097"/>
              <a:ext cx="4446" cy="166"/>
              <a:chOff x="1824" y="4032"/>
              <a:chExt cx="2448" cy="96"/>
            </a:xfrm>
          </p:grpSpPr>
          <p:sp>
            <p:nvSpPr>
              <p:cNvPr id="19508" name="Rectangle 26"/>
              <p:cNvSpPr>
                <a:spLocks noChangeArrowheads="1"/>
              </p:cNvSpPr>
              <p:nvPr/>
            </p:nvSpPr>
            <p:spPr bwMode="auto">
              <a:xfrm>
                <a:off x="1824" y="4032"/>
                <a:ext cx="144" cy="96"/>
              </a:xfrm>
              <a:prstGeom prst="rect">
                <a:avLst/>
              </a:prstGeom>
              <a:solidFill>
                <a:srgbClr val="99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19509" name="Rectangle 27"/>
              <p:cNvSpPr>
                <a:spLocks noChangeArrowheads="1"/>
              </p:cNvSpPr>
              <p:nvPr/>
            </p:nvSpPr>
            <p:spPr bwMode="auto">
              <a:xfrm>
                <a:off x="2592" y="4032"/>
                <a:ext cx="144" cy="96"/>
              </a:xfrm>
              <a:prstGeom prst="rect">
                <a:avLst/>
              </a:prstGeom>
              <a:solidFill>
                <a:srgbClr val="99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19510" name="Rectangle 28"/>
              <p:cNvSpPr>
                <a:spLocks noChangeArrowheads="1"/>
              </p:cNvSpPr>
              <p:nvPr/>
            </p:nvSpPr>
            <p:spPr bwMode="auto">
              <a:xfrm>
                <a:off x="3360" y="4032"/>
                <a:ext cx="144" cy="96"/>
              </a:xfrm>
              <a:prstGeom prst="rect">
                <a:avLst/>
              </a:prstGeom>
              <a:solidFill>
                <a:srgbClr val="99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19511" name="Rectangle 29"/>
              <p:cNvSpPr>
                <a:spLocks noChangeArrowheads="1"/>
              </p:cNvSpPr>
              <p:nvPr/>
            </p:nvSpPr>
            <p:spPr bwMode="auto">
              <a:xfrm>
                <a:off x="4128" y="4032"/>
                <a:ext cx="144" cy="96"/>
              </a:xfrm>
              <a:prstGeom prst="rect">
                <a:avLst/>
              </a:prstGeom>
              <a:solidFill>
                <a:srgbClr val="99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</p:grpSp>
        <p:sp>
          <p:nvSpPr>
            <p:cNvPr id="19507" name="Text Box 30"/>
            <p:cNvSpPr txBox="1">
              <a:spLocks noChangeArrowheads="1"/>
            </p:cNvSpPr>
            <p:nvPr/>
          </p:nvSpPr>
          <p:spPr bwMode="auto">
            <a:xfrm>
              <a:off x="4590" y="2945"/>
              <a:ext cx="109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600">
                  <a:solidFill>
                    <a:srgbClr val="9900CC"/>
                  </a:solidFill>
                  <a:latin typeface="Times New Roman" pitchFamily="18" charset="0"/>
                </a:rPr>
                <a:t>aeration</a:t>
              </a:r>
              <a:endParaRPr lang="en-US" sz="4000">
                <a:solidFill>
                  <a:srgbClr val="9900CC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1420813" y="4783138"/>
            <a:ext cx="6113462" cy="625475"/>
            <a:chOff x="895" y="3013"/>
            <a:chExt cx="3851" cy="394"/>
          </a:xfrm>
        </p:grpSpPr>
        <p:sp>
          <p:nvSpPr>
            <p:cNvPr id="19503" name="Freeform 32"/>
            <p:cNvSpPr>
              <a:spLocks/>
            </p:cNvSpPr>
            <p:nvPr/>
          </p:nvSpPr>
          <p:spPr bwMode="auto">
            <a:xfrm>
              <a:off x="3654" y="3013"/>
              <a:ext cx="1092" cy="342"/>
            </a:xfrm>
            <a:custGeom>
              <a:avLst/>
              <a:gdLst>
                <a:gd name="T0" fmla="*/ 20108 w 672"/>
                <a:gd name="T1" fmla="*/ 6838 h 197"/>
                <a:gd name="T2" fmla="*/ 14357 w 672"/>
                <a:gd name="T3" fmla="*/ 8267 h 197"/>
                <a:gd name="T4" fmla="*/ 5382 w 672"/>
                <a:gd name="T5" fmla="*/ 7996 h 197"/>
                <a:gd name="T6" fmla="*/ 0 w 672"/>
                <a:gd name="T7" fmla="*/ 0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197"/>
                <a:gd name="T14" fmla="*/ 672 w 672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197">
                  <a:moveTo>
                    <a:pt x="672" y="144"/>
                  </a:moveTo>
                  <a:cubicBezTo>
                    <a:pt x="640" y="149"/>
                    <a:pt x="562" y="170"/>
                    <a:pt x="480" y="174"/>
                  </a:cubicBezTo>
                  <a:cubicBezTo>
                    <a:pt x="398" y="178"/>
                    <a:pt x="260" y="197"/>
                    <a:pt x="180" y="168"/>
                  </a:cubicBezTo>
                  <a:cubicBezTo>
                    <a:pt x="100" y="139"/>
                    <a:pt x="37" y="35"/>
                    <a:pt x="0" y="0"/>
                  </a:cubicBezTo>
                </a:path>
              </a:pathLst>
            </a:custGeom>
            <a:noFill/>
            <a:ln w="57150" cap="flat" cmpd="sng">
              <a:solidFill>
                <a:srgbClr val="9900CC"/>
              </a:solidFill>
              <a:prstDash val="sysDot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4" name="Freeform 33"/>
            <p:cNvSpPr>
              <a:spLocks/>
            </p:cNvSpPr>
            <p:nvPr/>
          </p:nvSpPr>
          <p:spPr bwMode="auto">
            <a:xfrm>
              <a:off x="2299" y="3024"/>
              <a:ext cx="1667" cy="383"/>
            </a:xfrm>
            <a:custGeom>
              <a:avLst/>
              <a:gdLst>
                <a:gd name="T0" fmla="*/ 30662 w 1026"/>
                <a:gd name="T1" fmla="*/ 8506 h 221"/>
                <a:gd name="T2" fmla="*/ 24934 w 1026"/>
                <a:gd name="T3" fmla="*/ 9915 h 221"/>
                <a:gd name="T4" fmla="*/ 6455 w 1026"/>
                <a:gd name="T5" fmla="*/ 8724 h 221"/>
                <a:gd name="T6" fmla="*/ 0 w 1026"/>
                <a:gd name="T7" fmla="*/ 0 h 2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26"/>
                <a:gd name="T13" fmla="*/ 0 h 221"/>
                <a:gd name="T14" fmla="*/ 1026 w 1026"/>
                <a:gd name="T15" fmla="*/ 221 h 2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26" h="221">
                  <a:moveTo>
                    <a:pt x="1026" y="181"/>
                  </a:moveTo>
                  <a:cubicBezTo>
                    <a:pt x="994" y="186"/>
                    <a:pt x="969" y="210"/>
                    <a:pt x="834" y="211"/>
                  </a:cubicBezTo>
                  <a:cubicBezTo>
                    <a:pt x="699" y="212"/>
                    <a:pt x="355" y="221"/>
                    <a:pt x="216" y="186"/>
                  </a:cubicBezTo>
                  <a:cubicBezTo>
                    <a:pt x="77" y="151"/>
                    <a:pt x="45" y="39"/>
                    <a:pt x="0" y="0"/>
                  </a:cubicBezTo>
                </a:path>
              </a:pathLst>
            </a:custGeom>
            <a:noFill/>
            <a:ln w="57150" cap="flat" cmpd="sng">
              <a:solidFill>
                <a:srgbClr val="9900CC"/>
              </a:solidFill>
              <a:prstDash val="sysDot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5" name="Freeform 34"/>
            <p:cNvSpPr>
              <a:spLocks/>
            </p:cNvSpPr>
            <p:nvPr/>
          </p:nvSpPr>
          <p:spPr bwMode="auto">
            <a:xfrm>
              <a:off x="895" y="3013"/>
              <a:ext cx="1667" cy="384"/>
            </a:xfrm>
            <a:custGeom>
              <a:avLst/>
              <a:gdLst>
                <a:gd name="T0" fmla="*/ 30662 w 1026"/>
                <a:gd name="T1" fmla="*/ 8650 h 221"/>
                <a:gd name="T2" fmla="*/ 24934 w 1026"/>
                <a:gd name="T3" fmla="*/ 10107 h 221"/>
                <a:gd name="T4" fmla="*/ 6455 w 1026"/>
                <a:gd name="T5" fmla="*/ 8886 h 221"/>
                <a:gd name="T6" fmla="*/ 0 w 1026"/>
                <a:gd name="T7" fmla="*/ 0 h 2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26"/>
                <a:gd name="T13" fmla="*/ 0 h 221"/>
                <a:gd name="T14" fmla="*/ 1026 w 1026"/>
                <a:gd name="T15" fmla="*/ 221 h 2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26" h="221">
                  <a:moveTo>
                    <a:pt x="1026" y="181"/>
                  </a:moveTo>
                  <a:cubicBezTo>
                    <a:pt x="994" y="186"/>
                    <a:pt x="969" y="210"/>
                    <a:pt x="834" y="211"/>
                  </a:cubicBezTo>
                  <a:cubicBezTo>
                    <a:pt x="699" y="212"/>
                    <a:pt x="355" y="221"/>
                    <a:pt x="216" y="186"/>
                  </a:cubicBezTo>
                  <a:cubicBezTo>
                    <a:pt x="77" y="151"/>
                    <a:pt x="45" y="39"/>
                    <a:pt x="0" y="0"/>
                  </a:cubicBezTo>
                </a:path>
              </a:pathLst>
            </a:custGeom>
            <a:noFill/>
            <a:ln w="57150" cap="flat" cmpd="sng">
              <a:solidFill>
                <a:srgbClr val="9900CC"/>
              </a:solidFill>
              <a:prstDash val="sysDot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4562475" y="152400"/>
            <a:ext cx="4124325" cy="1477963"/>
            <a:chOff x="2874" y="96"/>
            <a:chExt cx="2598" cy="931"/>
          </a:xfrm>
        </p:grpSpPr>
        <p:sp>
          <p:nvSpPr>
            <p:cNvPr id="19501" name="Text Box 36"/>
            <p:cNvSpPr txBox="1">
              <a:spLocks noChangeArrowheads="1"/>
            </p:cNvSpPr>
            <p:nvPr/>
          </p:nvSpPr>
          <p:spPr bwMode="auto">
            <a:xfrm>
              <a:off x="3576" y="96"/>
              <a:ext cx="1896" cy="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2000" b="1" dirty="0">
                  <a:latin typeface="Times New Roman" pitchFamily="18" charset="0"/>
                </a:rPr>
                <a:t>C</a:t>
              </a:r>
              <a:r>
                <a:rPr lang="en-US" sz="2000" b="1" dirty="0" smtClean="0">
                  <a:latin typeface="Times New Roman" pitchFamily="18" charset="0"/>
                </a:rPr>
                <a:t>over </a:t>
              </a:r>
              <a:endParaRPr lang="en-US" sz="2000" b="1" dirty="0">
                <a:latin typeface="Times New Roman" pitchFamily="18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en-US" sz="2000" dirty="0">
                  <a:latin typeface="Times New Roman" pitchFamily="18" charset="0"/>
                </a:rPr>
                <a:t>(soil or </a:t>
              </a:r>
              <a:r>
                <a:rPr lang="en-US" sz="2000" dirty="0" smtClean="0">
                  <a:latin typeface="Times New Roman" pitchFamily="18" charset="0"/>
                </a:rPr>
                <a:t>plastic) – to keep the pile with optimal moisture – not too dry or too wet</a:t>
              </a:r>
              <a:endParaRPr lang="en-US" sz="2000" dirty="0">
                <a:latin typeface="Times New Roman" pitchFamily="18" charset="0"/>
              </a:endParaRPr>
            </a:p>
          </p:txBody>
        </p:sp>
        <p:sp>
          <p:nvSpPr>
            <p:cNvPr id="19502" name="Line 37"/>
            <p:cNvSpPr>
              <a:spLocks noChangeShapeType="1"/>
            </p:cNvSpPr>
            <p:nvPr/>
          </p:nvSpPr>
          <p:spPr bwMode="auto">
            <a:xfrm flipH="1">
              <a:off x="2874" y="346"/>
              <a:ext cx="780" cy="250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942" name="Text Box 38" descr="Large confetti"/>
          <p:cNvSpPr txBox="1">
            <a:spLocks noChangeArrowheads="1"/>
          </p:cNvSpPr>
          <p:nvPr/>
        </p:nvSpPr>
        <p:spPr bwMode="auto">
          <a:xfrm>
            <a:off x="1425575" y="2559050"/>
            <a:ext cx="4800600" cy="390525"/>
          </a:xfrm>
          <a:prstGeom prst="rect">
            <a:avLst/>
          </a:prstGeom>
          <a:pattFill prst="lgConfetti">
            <a:fgClr>
              <a:srgbClr val="33CC33"/>
            </a:fgClr>
            <a:bgClr>
              <a:srgbClr val="008000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3600" b="1" i="1">
                <a:solidFill>
                  <a:srgbClr val="FFE8E3"/>
                </a:solidFill>
                <a:latin typeface="Times New Roman" pitchFamily="18" charset="0"/>
              </a:rPr>
              <a:t>thermophilic zone</a:t>
            </a:r>
          </a:p>
        </p:txBody>
      </p:sp>
      <p:sp>
        <p:nvSpPr>
          <p:cNvPr id="19484" name="Freeform 39"/>
          <p:cNvSpPr>
            <a:spLocks/>
          </p:cNvSpPr>
          <p:nvPr/>
        </p:nvSpPr>
        <p:spPr bwMode="auto">
          <a:xfrm>
            <a:off x="584200" y="1062038"/>
            <a:ext cx="6191250" cy="3589337"/>
          </a:xfrm>
          <a:custGeom>
            <a:avLst/>
            <a:gdLst>
              <a:gd name="T0" fmla="*/ 0 w 2400"/>
              <a:gd name="T1" fmla="*/ 2147483647 h 1302"/>
              <a:gd name="T2" fmla="*/ 2147483647 w 2400"/>
              <a:gd name="T3" fmla="*/ 2147483647 h 1302"/>
              <a:gd name="T4" fmla="*/ 2147483647 w 2400"/>
              <a:gd name="T5" fmla="*/ 2147483647 h 1302"/>
              <a:gd name="T6" fmla="*/ 2147483647 w 2400"/>
              <a:gd name="T7" fmla="*/ 2147483647 h 1302"/>
              <a:gd name="T8" fmla="*/ 2147483647 w 2400"/>
              <a:gd name="T9" fmla="*/ 2147483647 h 1302"/>
              <a:gd name="T10" fmla="*/ 2147483647 w 2400"/>
              <a:gd name="T11" fmla="*/ 2147483647 h 1302"/>
              <a:gd name="T12" fmla="*/ 2147483647 w 2400"/>
              <a:gd name="T13" fmla="*/ 2147483647 h 1302"/>
              <a:gd name="T14" fmla="*/ 2147483647 w 2400"/>
              <a:gd name="T15" fmla="*/ 2147483647 h 1302"/>
              <a:gd name="T16" fmla="*/ 2147483647 w 2400"/>
              <a:gd name="T17" fmla="*/ 2147483647 h 1302"/>
              <a:gd name="T18" fmla="*/ 2147483647 w 2400"/>
              <a:gd name="T19" fmla="*/ 2147483647 h 1302"/>
              <a:gd name="T20" fmla="*/ 2147483647 w 2400"/>
              <a:gd name="T21" fmla="*/ 0 h 1302"/>
              <a:gd name="T22" fmla="*/ 2147483647 w 2400"/>
              <a:gd name="T23" fmla="*/ 2147483647 h 1302"/>
              <a:gd name="T24" fmla="*/ 2147483647 w 2400"/>
              <a:gd name="T25" fmla="*/ 2147483647 h 1302"/>
              <a:gd name="T26" fmla="*/ 2147483647 w 2400"/>
              <a:gd name="T27" fmla="*/ 2147483647 h 1302"/>
              <a:gd name="T28" fmla="*/ 2147483647 w 2400"/>
              <a:gd name="T29" fmla="*/ 2147483647 h 1302"/>
              <a:gd name="T30" fmla="*/ 2147483647 w 2400"/>
              <a:gd name="T31" fmla="*/ 2147483647 h 1302"/>
              <a:gd name="T32" fmla="*/ 2147483647 w 2400"/>
              <a:gd name="T33" fmla="*/ 2147483647 h 1302"/>
              <a:gd name="T34" fmla="*/ 2147483647 w 2400"/>
              <a:gd name="T35" fmla="*/ 2147483647 h 1302"/>
              <a:gd name="T36" fmla="*/ 2147483647 w 2400"/>
              <a:gd name="T37" fmla="*/ 2147483647 h 1302"/>
              <a:gd name="T38" fmla="*/ 2147483647 w 2400"/>
              <a:gd name="T39" fmla="*/ 2147483647 h 1302"/>
              <a:gd name="T40" fmla="*/ 2147483647 w 2400"/>
              <a:gd name="T41" fmla="*/ 2147483647 h 1302"/>
              <a:gd name="T42" fmla="*/ 2147483647 w 2400"/>
              <a:gd name="T43" fmla="*/ 2147483647 h 1302"/>
              <a:gd name="T44" fmla="*/ 0 w 2400"/>
              <a:gd name="T45" fmla="*/ 2147483647 h 130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400"/>
              <a:gd name="T70" fmla="*/ 0 h 1302"/>
              <a:gd name="T71" fmla="*/ 2400 w 2400"/>
              <a:gd name="T72" fmla="*/ 1302 h 130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400" h="1302">
                <a:moveTo>
                  <a:pt x="0" y="1302"/>
                </a:moveTo>
                <a:lnTo>
                  <a:pt x="48" y="1110"/>
                </a:lnTo>
                <a:lnTo>
                  <a:pt x="96" y="966"/>
                </a:lnTo>
                <a:lnTo>
                  <a:pt x="204" y="774"/>
                </a:lnTo>
                <a:lnTo>
                  <a:pt x="288" y="660"/>
                </a:lnTo>
                <a:lnTo>
                  <a:pt x="384" y="534"/>
                </a:lnTo>
                <a:lnTo>
                  <a:pt x="480" y="390"/>
                </a:lnTo>
                <a:lnTo>
                  <a:pt x="624" y="246"/>
                </a:lnTo>
                <a:lnTo>
                  <a:pt x="816" y="102"/>
                </a:lnTo>
                <a:lnTo>
                  <a:pt x="960" y="54"/>
                </a:lnTo>
                <a:lnTo>
                  <a:pt x="1194" y="0"/>
                </a:lnTo>
                <a:lnTo>
                  <a:pt x="1440" y="54"/>
                </a:lnTo>
                <a:lnTo>
                  <a:pt x="1632" y="102"/>
                </a:lnTo>
                <a:lnTo>
                  <a:pt x="1824" y="246"/>
                </a:lnTo>
                <a:lnTo>
                  <a:pt x="1998" y="384"/>
                </a:lnTo>
                <a:lnTo>
                  <a:pt x="2112" y="534"/>
                </a:lnTo>
                <a:lnTo>
                  <a:pt x="2208" y="678"/>
                </a:lnTo>
                <a:lnTo>
                  <a:pt x="2256" y="822"/>
                </a:lnTo>
                <a:lnTo>
                  <a:pt x="2304" y="966"/>
                </a:lnTo>
                <a:lnTo>
                  <a:pt x="2352" y="1110"/>
                </a:lnTo>
                <a:lnTo>
                  <a:pt x="2400" y="1254"/>
                </a:lnTo>
                <a:lnTo>
                  <a:pt x="2400" y="1302"/>
                </a:lnTo>
                <a:lnTo>
                  <a:pt x="0" y="1302"/>
                </a:lnTo>
                <a:close/>
              </a:path>
            </a:pathLst>
          </a:custGeom>
          <a:noFill/>
          <a:ln w="76200" cap="rnd" cmpd="sng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4" name="Text Box 40"/>
          <p:cNvSpPr txBox="1">
            <a:spLocks noChangeArrowheads="1"/>
          </p:cNvSpPr>
          <p:nvPr/>
        </p:nvSpPr>
        <p:spPr bwMode="auto">
          <a:xfrm>
            <a:off x="228600" y="5743575"/>
            <a:ext cx="8610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latin typeface="Times New Roman" pitchFamily="18" charset="0"/>
              </a:rPr>
              <a:t>The structure of a compost pile</a:t>
            </a:r>
          </a:p>
        </p:txBody>
      </p:sp>
      <p:sp>
        <p:nvSpPr>
          <p:cNvPr id="19486" name="Text Box 41"/>
          <p:cNvSpPr txBox="1">
            <a:spLocks noChangeArrowheads="1"/>
          </p:cNvSpPr>
          <p:nvPr/>
        </p:nvSpPr>
        <p:spPr bwMode="auto">
          <a:xfrm>
            <a:off x="152400" y="152400"/>
            <a:ext cx="556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latin typeface="Times New Roman" pitchFamily="18" charset="0"/>
              </a:rPr>
              <a:t>Making a Compost Pile</a:t>
            </a:r>
          </a:p>
        </p:txBody>
      </p: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228600" y="4953000"/>
            <a:ext cx="8736013" cy="1020763"/>
            <a:chOff x="144" y="3120"/>
            <a:chExt cx="5503" cy="643"/>
          </a:xfrm>
        </p:grpSpPr>
        <p:sp>
          <p:nvSpPr>
            <p:cNvPr id="19498" name="Rectangle 43"/>
            <p:cNvSpPr>
              <a:spLocks noChangeArrowheads="1"/>
            </p:cNvSpPr>
            <p:nvPr/>
          </p:nvSpPr>
          <p:spPr bwMode="auto">
            <a:xfrm>
              <a:off x="144" y="3120"/>
              <a:ext cx="4446" cy="83"/>
            </a:xfrm>
            <a:prstGeom prst="rect">
              <a:avLst/>
            </a:prstGeom>
            <a:solidFill>
              <a:srgbClr val="9933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19499" name="Text Box 44"/>
            <p:cNvSpPr txBox="1">
              <a:spLocks noChangeArrowheads="1"/>
            </p:cNvSpPr>
            <p:nvPr/>
          </p:nvSpPr>
          <p:spPr bwMode="auto">
            <a:xfrm>
              <a:off x="3833" y="3475"/>
              <a:ext cx="1814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Dry Coarse Materials</a:t>
              </a:r>
            </a:p>
          </p:txBody>
        </p:sp>
        <p:sp>
          <p:nvSpPr>
            <p:cNvPr id="19500" name="Line 45"/>
            <p:cNvSpPr>
              <a:spLocks noChangeShapeType="1"/>
            </p:cNvSpPr>
            <p:nvPr/>
          </p:nvSpPr>
          <p:spPr bwMode="auto">
            <a:xfrm flipH="1" flipV="1">
              <a:off x="4014" y="3203"/>
              <a:ext cx="227" cy="363"/>
            </a:xfrm>
            <a:prstGeom prst="line">
              <a:avLst/>
            </a:prstGeom>
            <a:noFill/>
            <a:ln w="762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381000" y="4005263"/>
            <a:ext cx="8618538" cy="889000"/>
            <a:chOff x="240" y="2523"/>
            <a:chExt cx="5429" cy="560"/>
          </a:xfrm>
        </p:grpSpPr>
        <p:sp>
          <p:nvSpPr>
            <p:cNvPr id="19495" name="Rectangle 47" descr="Large confetti"/>
            <p:cNvSpPr>
              <a:spLocks noChangeArrowheads="1"/>
            </p:cNvSpPr>
            <p:nvPr/>
          </p:nvSpPr>
          <p:spPr bwMode="auto">
            <a:xfrm>
              <a:off x="240" y="2832"/>
              <a:ext cx="4290" cy="251"/>
            </a:xfrm>
            <a:prstGeom prst="rect">
              <a:avLst/>
            </a:prstGeom>
            <a:pattFill prst="lgConfetti">
              <a:fgClr>
                <a:srgbClr val="CC6600"/>
              </a:fgClr>
              <a:bgClr>
                <a:srgbClr val="FFCC66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19496" name="Text Box 48"/>
            <p:cNvSpPr txBox="1">
              <a:spLocks noChangeArrowheads="1"/>
            </p:cNvSpPr>
            <p:nvPr/>
          </p:nvSpPr>
          <p:spPr bwMode="auto">
            <a:xfrm>
              <a:off x="4830" y="2523"/>
              <a:ext cx="839" cy="47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lIns="18000" tIns="10800" rIns="18000" bIns="10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Dry Fine Materials</a:t>
              </a:r>
            </a:p>
          </p:txBody>
        </p:sp>
        <p:sp>
          <p:nvSpPr>
            <p:cNvPr id="19497" name="Line 49"/>
            <p:cNvSpPr>
              <a:spLocks noChangeShapeType="1"/>
            </p:cNvSpPr>
            <p:nvPr/>
          </p:nvSpPr>
          <p:spPr bwMode="auto">
            <a:xfrm flipH="1">
              <a:off x="4422" y="2795"/>
              <a:ext cx="499" cy="181"/>
            </a:xfrm>
            <a:prstGeom prst="line">
              <a:avLst/>
            </a:prstGeom>
            <a:noFill/>
            <a:ln w="762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414338" y="4076700"/>
            <a:ext cx="6686550" cy="457200"/>
            <a:chOff x="261" y="2568"/>
            <a:chExt cx="4212" cy="288"/>
          </a:xfrm>
        </p:grpSpPr>
        <p:sp>
          <p:nvSpPr>
            <p:cNvPr id="19493" name="Rectangle 51" descr="20%"/>
            <p:cNvSpPr>
              <a:spLocks noChangeArrowheads="1"/>
            </p:cNvSpPr>
            <p:nvPr/>
          </p:nvSpPr>
          <p:spPr bwMode="auto">
            <a:xfrm>
              <a:off x="261" y="2596"/>
              <a:ext cx="4212" cy="250"/>
            </a:xfrm>
            <a:prstGeom prst="rect">
              <a:avLst/>
            </a:prstGeom>
            <a:pattFill prst="pct20">
              <a:fgClr>
                <a:srgbClr val="99FF99"/>
              </a:fgClr>
              <a:bgClr>
                <a:srgbClr val="008000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19494" name="Text Box 52"/>
            <p:cNvSpPr txBox="1">
              <a:spLocks noChangeArrowheads="1"/>
            </p:cNvSpPr>
            <p:nvPr/>
          </p:nvSpPr>
          <p:spPr bwMode="auto">
            <a:xfrm>
              <a:off x="930" y="2568"/>
              <a:ext cx="1496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b="1">
                  <a:latin typeface="Times New Roman" pitchFamily="18" charset="0"/>
                </a:rPr>
                <a:t>Green Materials</a:t>
              </a:r>
            </a:p>
          </p:txBody>
        </p:sp>
      </p:grp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476250" y="3716338"/>
            <a:ext cx="6438900" cy="457200"/>
            <a:chOff x="300" y="2341"/>
            <a:chExt cx="4056" cy="288"/>
          </a:xfrm>
        </p:grpSpPr>
        <p:sp>
          <p:nvSpPr>
            <p:cNvPr id="19491" name="Rectangle 54" descr="Large confetti"/>
            <p:cNvSpPr>
              <a:spLocks noChangeArrowheads="1"/>
            </p:cNvSpPr>
            <p:nvPr/>
          </p:nvSpPr>
          <p:spPr bwMode="auto">
            <a:xfrm>
              <a:off x="300" y="2346"/>
              <a:ext cx="4056" cy="250"/>
            </a:xfrm>
            <a:prstGeom prst="rect">
              <a:avLst/>
            </a:prstGeom>
            <a:pattFill prst="lgConfetti">
              <a:fgClr>
                <a:srgbClr val="99FF99"/>
              </a:fgClr>
              <a:bgClr>
                <a:srgbClr val="008000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19492" name="Text Box 55"/>
            <p:cNvSpPr txBox="1">
              <a:spLocks noChangeArrowheads="1"/>
            </p:cNvSpPr>
            <p:nvPr/>
          </p:nvSpPr>
          <p:spPr bwMode="auto">
            <a:xfrm>
              <a:off x="1429" y="2341"/>
              <a:ext cx="2540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b="1">
                  <a:solidFill>
                    <a:schemeClr val="tx2"/>
                  </a:solidFill>
                  <a:latin typeface="Times New Roman" pitchFamily="18" charset="0"/>
                </a:rPr>
                <a:t>Old Manure/Top Soil/Ash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3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3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 animBg="1"/>
      <p:bldP spid="123907" grpId="0" animBg="1"/>
      <p:bldP spid="123908" grpId="0" animBg="1"/>
      <p:bldP spid="123909" grpId="0" animBg="1"/>
      <p:bldP spid="123910" grpId="0" animBg="1"/>
      <p:bldP spid="123911" grpId="0" animBg="1"/>
      <p:bldP spid="123912" grpId="0" animBg="1"/>
      <p:bldP spid="123914" grpId="0" animBg="1"/>
      <p:bldP spid="123942" grpId="0" animBg="1" autoUpdateAnimBg="0"/>
      <p:bldP spid="1239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24000"/>
            <a:ext cx="77724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600" b="1" smtClean="0"/>
              <a:t>Ratio is good for optimum microorganism decomposition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C:N </a:t>
            </a:r>
            <a:r>
              <a:rPr lang="en-US" sz="3600" b="1" smtClean="0">
                <a:cs typeface="Times New Roman" pitchFamily="18" charset="0"/>
              </a:rPr>
              <a:t>=</a:t>
            </a:r>
            <a:r>
              <a:rPr lang="en-US" sz="3600" b="1" smtClean="0"/>
              <a:t>30:1 more cured compost but longer time due to less N for microbes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C:N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˂ </a:t>
            </a:r>
            <a:r>
              <a:rPr lang="en-US" sz="3600" b="1" smtClean="0"/>
              <a:t>30:1 - rapid decomposition and less cured compost.  Also higher mineralization</a:t>
            </a:r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48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>
                <a:solidFill>
                  <a:schemeClr val="tx1"/>
                </a:solidFill>
              </a:rPr>
              <a:t>C:N RATIO OF 30:1 AT THE BUILT STAGE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3048000"/>
            <a:ext cx="7772400" cy="4114800"/>
          </a:xfrm>
        </p:spPr>
        <p:txBody>
          <a:bodyPr/>
          <a:lstStyle/>
          <a:p>
            <a:pPr eaLnBrk="1" hangingPunct="1"/>
            <a:r>
              <a:rPr lang="en-US" sz="3600" smtClean="0"/>
              <a:t>4% to 6% soil organic matter in </a:t>
            </a:r>
            <a:r>
              <a:rPr lang="en-US" sz="3600" b="1" i="1" smtClean="0"/>
              <a:t>temperate</a:t>
            </a:r>
            <a:r>
              <a:rPr lang="en-US" sz="3600" smtClean="0"/>
              <a:t> soils</a:t>
            </a:r>
          </a:p>
          <a:p>
            <a:pPr eaLnBrk="1" hangingPunct="1"/>
            <a:r>
              <a:rPr lang="en-US" sz="3600" smtClean="0"/>
              <a:t>3% soil organic matter in </a:t>
            </a:r>
            <a:r>
              <a:rPr lang="en-US" sz="3600" b="1" i="1" smtClean="0"/>
              <a:t>tropical</a:t>
            </a:r>
            <a:r>
              <a:rPr lang="en-US" sz="3600" smtClean="0"/>
              <a:t> soils</a:t>
            </a:r>
          </a:p>
          <a:p>
            <a:pPr eaLnBrk="1" hangingPunct="1"/>
            <a:endParaRPr lang="en-US" sz="2800" smtClean="0">
              <a:latin typeface="Papyrus" pitchFamily="66" charset="0"/>
            </a:endParaRPr>
          </a:p>
          <a:p>
            <a:pPr eaLnBrk="1" hangingPunct="1">
              <a:buFontTx/>
              <a:buNone/>
            </a:pPr>
            <a:r>
              <a:rPr lang="en-US" sz="2800" smtClean="0">
                <a:latin typeface="Papyrus" pitchFamily="66" charset="0"/>
              </a:rPr>
              <a:t>    </a:t>
            </a:r>
            <a:endParaRPr lang="en-US" sz="2800" i="1" smtClean="0">
              <a:solidFill>
                <a:srgbClr val="996633"/>
              </a:solidFill>
              <a:latin typeface="Papyrus" pitchFamily="66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050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/>
              <a:t>A good soil with sustainable soil fertility needs</a:t>
            </a:r>
            <a:r>
              <a:rPr lang="en-US" sz="2800" smtClean="0">
                <a:latin typeface="Papyrus" pitchFamily="66" charset="0"/>
              </a:rPr>
              <a:t>: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4225"/>
            <a:ext cx="7340600" cy="860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In order for good soil structure to occur,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048000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/>
              <a:t>The soil needs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/>
              <a:t>proper amounts of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/>
              <a:t>organic matter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/>
              <a:t>in the form of compost</a:t>
            </a:r>
            <a:r>
              <a:rPr lang="en-US" sz="3600" dirty="0" smtClean="0">
                <a:latin typeface="Papyrus" pitchFamily="66" charset="0"/>
              </a:rPr>
              <a:t>.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Burning crop residues</a:t>
            </a:r>
          </a:p>
          <a:p>
            <a:pPr eaLnBrk="1" hangingPunct="1"/>
            <a:r>
              <a:rPr lang="en-US" dirty="0" smtClean="0"/>
              <a:t>No incorporation</a:t>
            </a:r>
          </a:p>
          <a:p>
            <a:pPr eaLnBrk="1" hangingPunct="1"/>
            <a:r>
              <a:rPr lang="en-US" dirty="0" smtClean="0"/>
              <a:t>Soil has no crop residues</a:t>
            </a:r>
          </a:p>
          <a:p>
            <a:pPr eaLnBrk="1" hangingPunct="1"/>
            <a:r>
              <a:rPr lang="en-US" dirty="0" err="1" smtClean="0"/>
              <a:t>Ph</a:t>
            </a:r>
            <a:r>
              <a:rPr lang="en-US" dirty="0" smtClean="0"/>
              <a:t> </a:t>
            </a:r>
            <a:r>
              <a:rPr lang="en-US" dirty="0" smtClean="0"/>
              <a:t>1-4.0 or above 9.</a:t>
            </a:r>
            <a:endParaRPr lang="en-US" dirty="0" smtClean="0"/>
          </a:p>
          <a:p>
            <a:pPr eaLnBrk="1" hangingPunct="1"/>
            <a:r>
              <a:rPr lang="en-US" dirty="0" smtClean="0"/>
              <a:t>Top soil less than </a:t>
            </a:r>
            <a:r>
              <a:rPr lang="en-US" dirty="0" smtClean="0"/>
              <a:t>6 inch </a:t>
            </a:r>
            <a:endParaRPr lang="en-US" dirty="0" smtClean="0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Dead soil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231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Composting</vt:lpstr>
      <vt:lpstr>COMPOSTING</vt:lpstr>
      <vt:lpstr>PowerPoint Presentation</vt:lpstr>
      <vt:lpstr>Stages </vt:lpstr>
      <vt:lpstr>PowerPoint Presentation</vt:lpstr>
      <vt:lpstr>C:N RATIO OF 30:1 AT THE BUILT STAGE</vt:lpstr>
      <vt:lpstr>A good soil with sustainable soil fertility needs: </vt:lpstr>
      <vt:lpstr>In order for good soil structure to occur,</vt:lpstr>
      <vt:lpstr>Dead soil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Composting</dc:title>
  <dc:creator>user</dc:creator>
  <cp:lastModifiedBy>John Beeby</cp:lastModifiedBy>
  <cp:revision>5</cp:revision>
  <dcterms:created xsi:type="dcterms:W3CDTF">2012-08-12T10:56:45Z</dcterms:created>
  <dcterms:modified xsi:type="dcterms:W3CDTF">2012-08-12T18:16:18Z</dcterms:modified>
</cp:coreProperties>
</file>